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258" r:id="rId4"/>
    <p:sldId id="300" r:id="rId5"/>
    <p:sldId id="301" r:id="rId6"/>
    <p:sldId id="259" r:id="rId7"/>
    <p:sldId id="260" r:id="rId8"/>
    <p:sldId id="261" r:id="rId9"/>
    <p:sldId id="262" r:id="rId10"/>
    <p:sldId id="296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96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2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5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997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2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3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8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54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19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18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56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1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7C1E3E-AA6C-4FA0-A33D-244CA9E8801E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20855-7139-4867-8195-395B6B90C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7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upload.wikimedia.org/wikipedia/commons/3/32/Persian_Empire,_490_BC.gif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Persian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Agriculture was the main way of life</a:t>
            </a:r>
          </a:p>
          <a:p>
            <a:r>
              <a:rPr lang="en-US" dirty="0"/>
              <a:t>Levied taxes on manufacturing mines and  trade</a:t>
            </a:r>
          </a:p>
          <a:p>
            <a:r>
              <a:rPr lang="en-US" dirty="0"/>
              <a:t>Coined money replaced trade and barter</a:t>
            </a:r>
          </a:p>
          <a:p>
            <a:r>
              <a:rPr lang="en-US" dirty="0"/>
              <a:t>Government regulated wages and maintained a standing army</a:t>
            </a:r>
          </a:p>
          <a:p>
            <a:r>
              <a:rPr lang="en-US" dirty="0"/>
              <a:t>Constructed canals for irrigation systems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82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52A4-9D21-46EF-BCB1-79AFCDFF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Persian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E1D62-7ECC-4172-8C84-4ED4BFC49A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King was absolute ruler</a:t>
            </a:r>
          </a:p>
          <a:p>
            <a:r>
              <a:rPr lang="en-US" dirty="0"/>
              <a:t>Decentralized administration</a:t>
            </a:r>
          </a:p>
          <a:p>
            <a:r>
              <a:rPr lang="en-US" dirty="0"/>
              <a:t>Allowed widespread local autonomy</a:t>
            </a:r>
          </a:p>
          <a:p>
            <a:r>
              <a:rPr lang="en-US" dirty="0"/>
              <a:t>Local leaders enforced Persian laws</a:t>
            </a:r>
          </a:p>
          <a:p>
            <a:r>
              <a:rPr lang="en-US" dirty="0"/>
              <a:t>Respected local institutions and religious practices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ECE4A3-8282-4740-845E-9DABAB18B1A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35360" y="2291352"/>
            <a:ext cx="4203840" cy="304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2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Darius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Reigned from 522 to 486 B.C.E.</a:t>
            </a:r>
          </a:p>
          <a:p>
            <a:r>
              <a:rPr lang="en-US" dirty="0"/>
              <a:t>Conquered lands in the Indus River valley in 515 B.C.E.</a:t>
            </a:r>
          </a:p>
          <a:p>
            <a:r>
              <a:rPr lang="en-US" dirty="0"/>
              <a:t>Conquered lands around the Black Sea</a:t>
            </a:r>
          </a:p>
          <a:p>
            <a:r>
              <a:rPr lang="en-US" dirty="0"/>
              <a:t>Defeated the Scythians in 513 B.C.E.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230" y="1600200"/>
            <a:ext cx="253453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287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03762-2D55-4C60-AF5B-2DCED17D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 Reforms </a:t>
            </a:r>
            <a:br>
              <a:rPr lang="en-US" dirty="0"/>
            </a:br>
            <a:r>
              <a:rPr lang="en-US" dirty="0"/>
              <a:t>Under Darius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A0A52-CC11-41C5-9B59-EEA246DFA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Divided the empire in to 20 provinces, or satrapies</a:t>
            </a:r>
          </a:p>
          <a:p>
            <a:r>
              <a:rPr lang="en-US" dirty="0"/>
              <a:t>Appointed a family member as governor, or </a:t>
            </a:r>
            <a:r>
              <a:rPr lang="en-US" i="1" dirty="0"/>
              <a:t>satrap</a:t>
            </a:r>
            <a:r>
              <a:rPr lang="en-US" dirty="0"/>
              <a:t>, to oversee a province</a:t>
            </a:r>
          </a:p>
          <a:p>
            <a:r>
              <a:rPr lang="en-US" dirty="0"/>
              <a:t>Governor was military leader, judicial leader and tax collector</a:t>
            </a:r>
          </a:p>
          <a:p>
            <a:r>
              <a:rPr lang="en-US" dirty="0"/>
              <a:t>Taxes for each province depended on an average of harvest years</a:t>
            </a:r>
          </a:p>
        </p:txBody>
      </p:sp>
    </p:spTree>
    <p:extLst>
      <p:ext uri="{BB962C8B-B14F-4D97-AF65-F5344CB8AC3E}">
        <p14:creationId xmlns:p14="http://schemas.microsoft.com/office/powerpoint/2010/main" val="363408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7AA4-BB52-46BF-86B3-691AEF588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 Reforms </a:t>
            </a:r>
            <a:br>
              <a:rPr lang="en-US" dirty="0"/>
            </a:br>
            <a:r>
              <a:rPr lang="en-US" dirty="0"/>
              <a:t>Under Darius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B389A-C1A0-4E5E-8BC3-9C2978BC2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Stationed a permanent military garrison in each province responsible only to the king</a:t>
            </a:r>
          </a:p>
          <a:p>
            <a:r>
              <a:rPr lang="en-US" dirty="0"/>
              <a:t>Surprise inspections by teams of inspectors responsible only to the king</a:t>
            </a:r>
          </a:p>
          <a:p>
            <a:r>
              <a:rPr lang="en-US" dirty="0"/>
              <a:t>Established a road system with messenger relay stations to speed up reports of unrest </a:t>
            </a:r>
          </a:p>
          <a:p>
            <a:r>
              <a:rPr lang="en-US" dirty="0"/>
              <a:t>Standardized laws and monetary system </a:t>
            </a:r>
          </a:p>
          <a:p>
            <a:r>
              <a:rPr lang="en-US" dirty="0"/>
              <a:t>Standardized weights and measurements </a:t>
            </a:r>
          </a:p>
        </p:txBody>
      </p:sp>
    </p:spTree>
    <p:extLst>
      <p:ext uri="{BB962C8B-B14F-4D97-AF65-F5344CB8AC3E}">
        <p14:creationId xmlns:p14="http://schemas.microsoft.com/office/powerpoint/2010/main" val="221811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Greco – Persian Wars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Darius I invaded Greece in 490 B.C.E.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Persians defeated at the Battle of Marathon in late 490 B.C.E.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2</a:t>
            </a:r>
            <a:r>
              <a:rPr lang="en-US" altLang="en-US" sz="2800" baseline="30000" dirty="0"/>
              <a:t>nd</a:t>
            </a:r>
            <a:r>
              <a:rPr lang="en-US" altLang="en-US" sz="2800" dirty="0"/>
              <a:t> invasion of Greece under Xerxes I in 480 B.C.E.</a:t>
            </a:r>
          </a:p>
        </p:txBody>
      </p:sp>
      <p:pic>
        <p:nvPicPr>
          <p:cNvPr id="16391" name="Picture 7" descr="File:Persian Empire, 490 BC.gif">
            <a:hlinkClick r:id="rId2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57400"/>
            <a:ext cx="4191000" cy="3198812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51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Xerxes the Great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Reigned from 486 to 465 B.C.E.</a:t>
            </a:r>
          </a:p>
          <a:p>
            <a:r>
              <a:rPr lang="en-US" dirty="0"/>
              <a:t>Crushed revolts in Egypt and Babylon in 484 B.C.E.</a:t>
            </a:r>
          </a:p>
          <a:p>
            <a:r>
              <a:rPr lang="en-US" dirty="0"/>
              <a:t>Angered by Greek resistance following the defeat of his father</a:t>
            </a:r>
          </a:p>
          <a:p>
            <a:r>
              <a:rPr lang="en-US" dirty="0"/>
              <a:t>Began to make preparations for 2</a:t>
            </a:r>
            <a:r>
              <a:rPr lang="en-US" baseline="30000" dirty="0"/>
              <a:t>nd</a:t>
            </a:r>
            <a:r>
              <a:rPr lang="en-US" dirty="0"/>
              <a:t> invasion of Greece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776" y="1600200"/>
            <a:ext cx="304144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890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Xerxes I and Greece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Amassed about 150,000 men and 600 ships</a:t>
            </a:r>
          </a:p>
          <a:p>
            <a:r>
              <a:rPr lang="en-US" dirty="0"/>
              <a:t>Launched the 2</a:t>
            </a:r>
            <a:r>
              <a:rPr lang="en-US" baseline="30000" dirty="0"/>
              <a:t>nd</a:t>
            </a:r>
            <a:r>
              <a:rPr lang="en-US" dirty="0"/>
              <a:t> invasion of Greece from Sardis in August 480 B.C.E.</a:t>
            </a:r>
          </a:p>
          <a:p>
            <a:r>
              <a:rPr lang="en-US" dirty="0"/>
              <a:t> </a:t>
            </a:r>
            <a:r>
              <a:rPr lang="en-US" altLang="en-US" dirty="0"/>
              <a:t>Battle of Thermopylae in September 480 B.C.E.</a:t>
            </a:r>
          </a:p>
          <a:p>
            <a:r>
              <a:rPr lang="en-US" altLang="en-US" dirty="0"/>
              <a:t>Greeks led by King Leonidas of Sparta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C:\Users\Gary Ferguson\Documents\History 101, World Civ. to 1500\Photos and Illustrations\Xerxes I relief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776" y="1600200"/>
            <a:ext cx="304144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23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Invasion of Greece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Naval Battle of Salamis in September 480 B.C.E.</a:t>
            </a:r>
          </a:p>
          <a:p>
            <a:r>
              <a:rPr lang="en-US" altLang="en-US" dirty="0"/>
              <a:t>Persians camped for the winter in Thessaly </a:t>
            </a:r>
          </a:p>
          <a:p>
            <a:r>
              <a:rPr lang="en-US" altLang="en-US" dirty="0"/>
              <a:t>Persians defeated by the combined armies of Greece at the Battle of Plataea in 479 B.C.E.</a:t>
            </a:r>
          </a:p>
          <a:p>
            <a:r>
              <a:rPr lang="en-US" dirty="0"/>
              <a:t>Persian forces withdrew back to Persia 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26907"/>
            <a:ext cx="4191000" cy="335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4488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Aftermath of Greco-Persian Wars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Athens and Sparta emerged as the leading city-states in Greece</a:t>
            </a:r>
          </a:p>
          <a:p>
            <a:r>
              <a:rPr lang="en-US" dirty="0"/>
              <a:t>Persia remained involved in Greek politics</a:t>
            </a:r>
          </a:p>
          <a:p>
            <a:r>
              <a:rPr lang="en-US" dirty="0"/>
              <a:t>The 1</a:t>
            </a:r>
            <a:r>
              <a:rPr lang="en-US" baseline="30000" dirty="0"/>
              <a:t>st</a:t>
            </a:r>
            <a:r>
              <a:rPr lang="en-US" dirty="0"/>
              <a:t> Peloponnesian War 460 - 445 B.C.E.</a:t>
            </a:r>
          </a:p>
          <a:p>
            <a:r>
              <a:rPr lang="en-US" dirty="0"/>
              <a:t>The 2</a:t>
            </a:r>
            <a:r>
              <a:rPr lang="en-US" baseline="30000" dirty="0"/>
              <a:t>nd</a:t>
            </a:r>
            <a:r>
              <a:rPr lang="en-US" dirty="0"/>
              <a:t> Peloponnesian War 431 - 404 B.C.E.</a:t>
            </a:r>
          </a:p>
          <a:p>
            <a:r>
              <a:rPr lang="en-US" dirty="0"/>
              <a:t>In 387 B.C.E. Persia openly supported Sparta breaking the power of Athens and its allies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165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Western Zhou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Conquered the Shang around 1050 B.C.E.</a:t>
            </a:r>
          </a:p>
          <a:p>
            <a:r>
              <a:rPr lang="en-US" dirty="0"/>
              <a:t>Maintained Shang culture and institutions</a:t>
            </a:r>
          </a:p>
          <a:p>
            <a:r>
              <a:rPr lang="en-US" dirty="0"/>
              <a:t> Maintained Shang hierarchical political structure</a:t>
            </a:r>
          </a:p>
          <a:p>
            <a:r>
              <a:rPr lang="en-US" dirty="0"/>
              <a:t>Established the idea of “Mandate of Heaven”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3" name="Picture 5" descr="C:\Users\Gary Ferguson\Documents\History 101, World Civ. to 1500\Map of Western Zhou Dynast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28" y="1885060"/>
            <a:ext cx="4448721" cy="31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204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Western Zhou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Consisted of 70 small feudal like states</a:t>
            </a:r>
          </a:p>
          <a:p>
            <a:r>
              <a:rPr lang="en-US" dirty="0"/>
              <a:t>Placed family members as rulers of satellite states</a:t>
            </a:r>
          </a:p>
          <a:p>
            <a:r>
              <a:rPr lang="en-US" dirty="0"/>
              <a:t>Promoted agricultural advancements, such as the iron plow, canals and irrigation systems  </a:t>
            </a:r>
          </a:p>
          <a:p>
            <a:r>
              <a:rPr lang="en-US" dirty="0"/>
              <a:t>Fell into decline by 771 B.C.E.</a:t>
            </a:r>
          </a:p>
          <a:p>
            <a:r>
              <a:rPr lang="en-US" dirty="0"/>
              <a:t>Shaped the future of China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83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Mandate of Heaven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Idea introduced by King Wu around 1045 B.C.E.</a:t>
            </a:r>
          </a:p>
          <a:p>
            <a:r>
              <a:rPr lang="en-US" dirty="0"/>
              <a:t>Asserted Zhou moral superiority</a:t>
            </a:r>
          </a:p>
          <a:p>
            <a:r>
              <a:rPr lang="en-US" dirty="0"/>
              <a:t>Presented as a religious pact between the people and their deity</a:t>
            </a:r>
          </a:p>
          <a:p>
            <a:r>
              <a:rPr lang="en-US" dirty="0"/>
              <a:t>Evolved in to Chinese political doctrine </a:t>
            </a:r>
          </a:p>
        </p:txBody>
      </p:sp>
      <p:pic>
        <p:nvPicPr>
          <p:cNvPr id="1026" name="Picture 2" descr="C:\Users\Gary Ferguson\Documents\History 101, World Civ. to 1500\Photos and Illustrations\Mandate of Heaven, Chi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55328"/>
            <a:ext cx="4267200" cy="324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11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Zhou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Created royal calendars based on celestial events </a:t>
            </a:r>
          </a:p>
          <a:p>
            <a:r>
              <a:rPr lang="en-US" dirty="0"/>
              <a:t>Used agricultural activities and religious rituals to maintain and legitimize their mandate as rulers</a:t>
            </a:r>
          </a:p>
          <a:p>
            <a:r>
              <a:rPr lang="en-US" dirty="0"/>
              <a:t>Celestial events and natural disasters brought in to question the legitimacy of the dynasty’s mandate to rule</a:t>
            </a:r>
          </a:p>
          <a:p>
            <a:r>
              <a:rPr lang="en-US" dirty="0"/>
              <a:t>Chinese society became more class based as it became more integrated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53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Eastern Zhou Dynasty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Divided into (2) periods: Spring and Autumn and Warring States</a:t>
            </a:r>
          </a:p>
          <a:p>
            <a:r>
              <a:rPr lang="en-US" dirty="0"/>
              <a:t>A period of decline for royal power</a:t>
            </a:r>
          </a:p>
          <a:p>
            <a:r>
              <a:rPr lang="en-US" dirty="0"/>
              <a:t>King became more of a ritual figurehead</a:t>
            </a:r>
          </a:p>
          <a:p>
            <a:r>
              <a:rPr lang="en-US" dirty="0"/>
              <a:t>Conquered by the Qin in 256 B.C.E.</a:t>
            </a:r>
          </a:p>
          <a:p>
            <a:endParaRPr lang="en-US" dirty="0"/>
          </a:p>
        </p:txBody>
      </p:sp>
      <p:pic>
        <p:nvPicPr>
          <p:cNvPr id="2050" name="Picture 2" descr="C:\Users\Gary Ferguson\Documents\History 101, World Civ. to 1500\Maps\Map of Eastern Zhou Dynas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4344599" cy="304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060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and Autumn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771 B.C.E. the Zhou were forced eastward ushering in the Spring and Autumn Period</a:t>
            </a:r>
          </a:p>
          <a:p>
            <a:r>
              <a:rPr lang="en-US" dirty="0"/>
              <a:t>Named for the Spring and Autumn Annals of the State of Lu</a:t>
            </a:r>
          </a:p>
          <a:p>
            <a:r>
              <a:rPr lang="en-US" dirty="0"/>
              <a:t>Beginning of the Eastern Zhou Dynasty</a:t>
            </a:r>
          </a:p>
          <a:p>
            <a:r>
              <a:rPr lang="en-US" dirty="0"/>
              <a:t>Local lords began to challenge royal power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3911"/>
            <a:ext cx="4267200" cy="288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999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Spring and Autumn Period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Local lords gained control over cities and provinces forming independent kingdoms</a:t>
            </a:r>
          </a:p>
          <a:p>
            <a:r>
              <a:rPr lang="en-US" dirty="0"/>
              <a:t>By 550 B.C.E. there were many independent states </a:t>
            </a:r>
          </a:p>
          <a:p>
            <a:r>
              <a:rPr lang="en-US" dirty="0"/>
              <a:t>Ruled over small city- states by 481 B.C.E.</a:t>
            </a:r>
          </a:p>
          <a:p>
            <a:r>
              <a:rPr lang="en-US" dirty="0"/>
              <a:t>By 476 B.C.E. China consisted of (7) major independent states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40579"/>
            <a:ext cx="4419600" cy="298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045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Warring States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/>
          </a:bodyPr>
          <a:lstStyle/>
          <a:p>
            <a:r>
              <a:rPr lang="en-US" dirty="0"/>
              <a:t>Began in 481 B.C.E.</a:t>
            </a:r>
          </a:p>
          <a:p>
            <a:r>
              <a:rPr lang="en-US" dirty="0"/>
              <a:t>Named for the Han Dynasty work, </a:t>
            </a:r>
            <a:r>
              <a:rPr lang="en-US" i="1" dirty="0"/>
              <a:t>Record of the Warring States</a:t>
            </a:r>
            <a:r>
              <a:rPr lang="en-US" dirty="0"/>
              <a:t> </a:t>
            </a:r>
          </a:p>
          <a:p>
            <a:r>
              <a:rPr lang="en-US" dirty="0"/>
              <a:t>Rulers claimed the </a:t>
            </a:r>
            <a:r>
              <a:rPr lang="en-US" i="1" dirty="0"/>
              <a:t>Mandate of Heaven </a:t>
            </a:r>
            <a:r>
              <a:rPr lang="en-US" dirty="0"/>
              <a:t>when conquering their neighbor</a:t>
            </a:r>
          </a:p>
          <a:p>
            <a:r>
              <a:rPr lang="en-US" dirty="0"/>
              <a:t>Ruling families tried to expand their power and influence in China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780" y="1905000"/>
            <a:ext cx="422624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841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/>
              <a:t>Unification of China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The state of </a:t>
            </a:r>
            <a:r>
              <a:rPr lang="en-US" altLang="en-US" dirty="0" err="1"/>
              <a:t>Jin</a:t>
            </a:r>
            <a:r>
              <a:rPr lang="en-US" altLang="en-US" dirty="0"/>
              <a:t> was defeated and divided between 453 – 376 B.C.E.</a:t>
            </a:r>
          </a:p>
          <a:p>
            <a:r>
              <a:rPr lang="en-US" altLang="en-US" dirty="0"/>
              <a:t>War among the remaining states continued between 370 – 319 B.C.E.</a:t>
            </a:r>
          </a:p>
          <a:p>
            <a:r>
              <a:rPr lang="en-US" altLang="en-US" dirty="0"/>
              <a:t>By 319 B.C.E. only the states of Qi, Qin, Zhao and Zhou remained</a:t>
            </a:r>
          </a:p>
          <a:p>
            <a:r>
              <a:rPr lang="en-US" altLang="en-US" dirty="0"/>
              <a:t>In 256 B.C.E. the army of the Qin defeated the Zhou</a:t>
            </a:r>
          </a:p>
        </p:txBody>
      </p:sp>
    </p:spTree>
    <p:extLst>
      <p:ext uri="{BB962C8B-B14F-4D97-AF65-F5344CB8AC3E}">
        <p14:creationId xmlns:p14="http://schemas.microsoft.com/office/powerpoint/2010/main" val="2547856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Qin </a:t>
            </a:r>
            <a:r>
              <a:rPr lang="en-US" altLang="en-US" dirty="0"/>
              <a:t>Unite China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247 B.C.E. the Qin began the conquest of the remaining states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230 B.C.E. conquered the Han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225 B.C.E. conquered the Wei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223 B.C.E. conquered the Chu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222 B.C.E. conquered the Zhao and Yan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221 B.C.E. conquered the Qi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782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975</Words>
  <Application>Microsoft Office PowerPoint</Application>
  <PresentationFormat>On-screen Show (4:3)</PresentationFormat>
  <Paragraphs>110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Under Persian Rule</vt:lpstr>
      <vt:lpstr>Persian Government</vt:lpstr>
      <vt:lpstr>Darius the Great</vt:lpstr>
      <vt:lpstr>Government Reforms  Under Darius</vt:lpstr>
      <vt:lpstr>Government Reforms  Under Darius</vt:lpstr>
      <vt:lpstr>Greco – Persian Wars</vt:lpstr>
      <vt:lpstr>Xerxes the Great</vt:lpstr>
      <vt:lpstr>Xerxes I and Greece </vt:lpstr>
      <vt:lpstr>Invasion of Greece</vt:lpstr>
      <vt:lpstr>Aftermath of Greco-Persian Wars</vt:lpstr>
      <vt:lpstr>Western Zhou Dynasty</vt:lpstr>
      <vt:lpstr>Western Zhou Dynasty</vt:lpstr>
      <vt:lpstr>Mandate of Heaven</vt:lpstr>
      <vt:lpstr>Under Zhou Rule</vt:lpstr>
      <vt:lpstr>Eastern Zhou Dynasty</vt:lpstr>
      <vt:lpstr>Spring and Autumn Period</vt:lpstr>
      <vt:lpstr>Spring and Autumn Period </vt:lpstr>
      <vt:lpstr>Warring States Period</vt:lpstr>
      <vt:lpstr>Unification of China</vt:lpstr>
      <vt:lpstr>The Qin Unite China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Persian Rule</dc:title>
  <dc:creator>Gary Ferguson</dc:creator>
  <cp:lastModifiedBy>Owner</cp:lastModifiedBy>
  <cp:revision>2</cp:revision>
  <dcterms:created xsi:type="dcterms:W3CDTF">2017-02-22T19:59:42Z</dcterms:created>
  <dcterms:modified xsi:type="dcterms:W3CDTF">2019-02-20T19:32:42Z</dcterms:modified>
</cp:coreProperties>
</file>